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Sheehy" initials="TS" lastIdx="1" clrIdx="0">
    <p:extLst>
      <p:ext uri="{19B8F6BF-5375-455C-9EA6-DF929625EA0E}">
        <p15:presenceInfo xmlns:p15="http://schemas.microsoft.com/office/powerpoint/2012/main" userId="8ec2c3330d2c75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9" d="100"/>
          <a:sy n="119"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CF5D-0A3C-3522-D9AD-0AA5B53F7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42BD44-EC51-37B3-2772-8C58EADB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C25204-2603-F0A3-20AE-CEF43B36F8B8}"/>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1847DA08-9603-1BAA-CB9F-6E14A04F0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2280E-6D6A-3295-606F-C778665D8C14}"/>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850492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C4E19-D353-B0E6-B573-4EC1F8081D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71B51A-59DE-A116-B47C-A62ACACA6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439957-90DF-722C-875A-7200A791F82D}"/>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B4B34F95-7A8A-6DE6-404A-3A4910AB59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49085-EBB1-5C69-F1A0-98FF8806CC3B}"/>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183599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91B30E-D0BE-AF23-656A-DDDDA63AE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0386B8-F11C-2AB6-584D-4178C1C21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CA48E-D78D-3F83-2873-A5097E17C9AB}"/>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DD71BCAC-BBB8-494C-7511-E38134583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AF831-5A17-F6E1-21A2-DCF9CED4EAB1}"/>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238952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7552-4F9D-48DE-088A-A7A1CC2FDA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7D600-476A-2D06-CB09-770C6B7F48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114B0-C04C-3C9B-4BE0-40510A849F8A}"/>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FAFFE66F-718C-7C6C-96C2-7157CCF62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5D8D7-0498-2E48-1889-2E2B5C7D66E6}"/>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1509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9DD9-0405-57D7-B924-4484688F54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A1132C-1542-03EA-A5A6-77D729C1B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5A4B97-6EB5-0E86-7136-921D0B525CB6}"/>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6A96C42E-629F-C012-9BEB-C3696CFAEA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8A1E2-EF09-B8B4-6C58-01DADB1AB0CD}"/>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30697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9468-5174-9597-7FAB-18F2A5BF6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3C4DE-A506-0529-2226-A05CD7B07F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48129B-3FD5-4308-544C-61A4121DB3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5C6A87-F5AA-49E5-5197-E06F713F7BA5}"/>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6" name="Footer Placeholder 5">
            <a:extLst>
              <a:ext uri="{FF2B5EF4-FFF2-40B4-BE49-F238E27FC236}">
                <a16:creationId xmlns:a16="http://schemas.microsoft.com/office/drawing/2014/main" id="{B73CD63F-D3B6-B4C9-7399-D9D69767D8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F625-230A-2130-6BEC-8C7F3145EED2}"/>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55365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C6D1-29E9-4B70-2D16-34307B5620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89D6F-DE26-2F4D-C127-A38571628A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768644-998C-D893-17EE-7A21E18785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2126-D723-A4CF-BCFA-0FE15EEA45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0B6B58-7E69-ADEB-31FF-3A6DF9B694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63197B-B1C5-F3AC-EA38-96C7ED372B82}"/>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8" name="Footer Placeholder 7">
            <a:extLst>
              <a:ext uri="{FF2B5EF4-FFF2-40B4-BE49-F238E27FC236}">
                <a16:creationId xmlns:a16="http://schemas.microsoft.com/office/drawing/2014/main" id="{30763BA1-64DC-8800-E228-055CBAE15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742701-17F6-E4CA-90BD-FA677C771070}"/>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16142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0A2D-9E9F-C5BE-DB2F-90A97A316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FA49A8-76BD-06DB-9FFF-83D48F97D56A}"/>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4" name="Footer Placeholder 3">
            <a:extLst>
              <a:ext uri="{FF2B5EF4-FFF2-40B4-BE49-F238E27FC236}">
                <a16:creationId xmlns:a16="http://schemas.microsoft.com/office/drawing/2014/main" id="{3CC72648-2C47-5047-A90F-A30457B639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DDC6B8-42E5-EB89-19ED-B27E3A712CC0}"/>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739952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4C1092-5AB8-A8D5-165A-277143650FE3}"/>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3" name="Footer Placeholder 2">
            <a:extLst>
              <a:ext uri="{FF2B5EF4-FFF2-40B4-BE49-F238E27FC236}">
                <a16:creationId xmlns:a16="http://schemas.microsoft.com/office/drawing/2014/main" id="{D2541796-89D6-4AB1-A08C-A8D7CAD1F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2B5C2-A904-8DF0-A48A-44DF54A8118C}"/>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78210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89F1-57CD-4B6C-C6F9-A7F7C6EF4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A56F2-8A1B-49B1-F63C-67BC4FDFAB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70A5C2-5B0A-DA99-DC02-F3D2513CB4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C6208-1866-6914-C84F-DA28B7D9B8BD}"/>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6" name="Footer Placeholder 5">
            <a:extLst>
              <a:ext uri="{FF2B5EF4-FFF2-40B4-BE49-F238E27FC236}">
                <a16:creationId xmlns:a16="http://schemas.microsoft.com/office/drawing/2014/main" id="{57CFE11F-A5FB-7DE2-A9FB-89E26F4F8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01D33-8E6D-E676-E3E7-747F33B7ACE9}"/>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3798558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BF453-CDA8-4EA1-F86F-5F634498DE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51FA8-598D-CEC6-6BF1-57C9E5E5F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A4EF30-A31A-6664-5099-A1E40CE2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DC36E-0C36-5300-6199-5966202C6CC6}"/>
              </a:ext>
            </a:extLst>
          </p:cNvPr>
          <p:cNvSpPr>
            <a:spLocks noGrp="1"/>
          </p:cNvSpPr>
          <p:nvPr>
            <p:ph type="dt" sz="half" idx="10"/>
          </p:nvPr>
        </p:nvSpPr>
        <p:spPr/>
        <p:txBody>
          <a:bodyPr/>
          <a:lstStyle/>
          <a:p>
            <a:fld id="{B35DB89B-49DC-4D5F-B5C5-2E85A4AAAC5D}" type="datetimeFigureOut">
              <a:rPr lang="en-US" smtClean="0"/>
              <a:t>7/15/2025</a:t>
            </a:fld>
            <a:endParaRPr lang="en-US"/>
          </a:p>
        </p:txBody>
      </p:sp>
      <p:sp>
        <p:nvSpPr>
          <p:cNvPr id="6" name="Footer Placeholder 5">
            <a:extLst>
              <a:ext uri="{FF2B5EF4-FFF2-40B4-BE49-F238E27FC236}">
                <a16:creationId xmlns:a16="http://schemas.microsoft.com/office/drawing/2014/main" id="{F578DA22-DB39-398E-935C-6B0F8CFA9B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99A78-8759-B630-540E-F9DC789623D3}"/>
              </a:ext>
            </a:extLst>
          </p:cNvPr>
          <p:cNvSpPr>
            <a:spLocks noGrp="1"/>
          </p:cNvSpPr>
          <p:nvPr>
            <p:ph type="sldNum" sz="quarter" idx="12"/>
          </p:nvPr>
        </p:nvSpPr>
        <p:spPr/>
        <p:txBody>
          <a:bodyPr/>
          <a:lstStyle/>
          <a:p>
            <a:fld id="{58F0271A-F94C-4458-AD97-AB2D2D3E869E}" type="slidenum">
              <a:rPr lang="en-US" smtClean="0"/>
              <a:t>‹#›</a:t>
            </a:fld>
            <a:endParaRPr lang="en-US"/>
          </a:p>
        </p:txBody>
      </p:sp>
    </p:spTree>
    <p:extLst>
      <p:ext uri="{BB962C8B-B14F-4D97-AF65-F5344CB8AC3E}">
        <p14:creationId xmlns:p14="http://schemas.microsoft.com/office/powerpoint/2010/main" val="16760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5C515-DF8E-ADD5-926D-8C75F981F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E2FCCB-9225-C465-6980-9CF6EC06CB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C1C55-6682-1129-56C0-6403228CB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DB89B-49DC-4D5F-B5C5-2E85A4AAAC5D}" type="datetimeFigureOut">
              <a:rPr lang="en-US" smtClean="0"/>
              <a:t>7/15/2025</a:t>
            </a:fld>
            <a:endParaRPr lang="en-US"/>
          </a:p>
        </p:txBody>
      </p:sp>
      <p:sp>
        <p:nvSpPr>
          <p:cNvPr id="5" name="Footer Placeholder 4">
            <a:extLst>
              <a:ext uri="{FF2B5EF4-FFF2-40B4-BE49-F238E27FC236}">
                <a16:creationId xmlns:a16="http://schemas.microsoft.com/office/drawing/2014/main" id="{AF0ADDC2-2F64-8E3F-9FF1-FB442EDFC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E16CAE-81AF-6DA3-9B2F-D65E18D5C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0271A-F94C-4458-AD97-AB2D2D3E869E}" type="slidenum">
              <a:rPr lang="en-US" smtClean="0"/>
              <a:t>‹#›</a:t>
            </a:fld>
            <a:endParaRPr lang="en-US"/>
          </a:p>
        </p:txBody>
      </p:sp>
    </p:spTree>
    <p:extLst>
      <p:ext uri="{BB962C8B-B14F-4D97-AF65-F5344CB8AC3E}">
        <p14:creationId xmlns:p14="http://schemas.microsoft.com/office/powerpoint/2010/main" val="1285006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ixabay.com/en/magnifier-convex-tool-magnifying-242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hyperlink" Target="http://bookofshortstories.com/images.htm" TargetMode="External"/><Relationship Id="rId7" Type="http://schemas.openxmlformats.org/officeDocument/2006/relationships/hyperlink" Target="https://archive.org/details/ArtDeLaCouleur" TargetMode="External"/><Relationship Id="rId12"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s://www.libraryscienceprofessionals.com/2019/11/advertisement-for-library-intern.html" TargetMode="External"/><Relationship Id="rId5" Type="http://schemas.openxmlformats.org/officeDocument/2006/relationships/hyperlink" Target="https://pixabay.com/en/magnifier-convex-tool-magnifying-24270/" TargetMode="External"/><Relationship Id="rId10"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hyperlink" Target="https://pixabay.com/en/award-gold-winner-badge-accolade-15115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D549-E274-AA82-3191-712278BC0081}"/>
              </a:ext>
            </a:extLst>
          </p:cNvPr>
          <p:cNvSpPr>
            <a:spLocks noGrp="1"/>
          </p:cNvSpPr>
          <p:nvPr>
            <p:ph type="ctrTitle"/>
          </p:nvPr>
        </p:nvSpPr>
        <p:spPr/>
        <p:txBody>
          <a:bodyPr>
            <a:normAutofit/>
          </a:bodyPr>
          <a:lstStyle/>
          <a:p>
            <a:r>
              <a:rPr lang="en-US" sz="8000" b="1" i="1" dirty="0"/>
              <a:t>Unlocking the Award Mystery</a:t>
            </a:r>
          </a:p>
        </p:txBody>
      </p:sp>
      <p:pic>
        <p:nvPicPr>
          <p:cNvPr id="5" name="Picture 4">
            <a:extLst>
              <a:ext uri="{FF2B5EF4-FFF2-40B4-BE49-F238E27FC236}">
                <a16:creationId xmlns:a16="http://schemas.microsoft.com/office/drawing/2014/main" id="{39652035-A17D-436B-DA61-2563EDE986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05923" y="3328736"/>
            <a:ext cx="2468519" cy="2598821"/>
          </a:xfrm>
          <a:prstGeom prst="rect">
            <a:avLst/>
          </a:prstGeom>
        </p:spPr>
      </p:pic>
    </p:spTree>
    <p:extLst>
      <p:ext uri="{BB962C8B-B14F-4D97-AF65-F5344CB8AC3E}">
        <p14:creationId xmlns:p14="http://schemas.microsoft.com/office/powerpoint/2010/main" val="419419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18A3-2FF5-F85D-7C83-3271BF09D281}"/>
              </a:ext>
            </a:extLst>
          </p:cNvPr>
          <p:cNvSpPr>
            <a:spLocks noGrp="1"/>
          </p:cNvSpPr>
          <p:nvPr>
            <p:ph type="title"/>
          </p:nvPr>
        </p:nvSpPr>
        <p:spPr/>
        <p:txBody>
          <a:bodyPr>
            <a:normAutofit/>
          </a:bodyPr>
          <a:lstStyle/>
          <a:p>
            <a:pPr algn="ctr"/>
            <a:r>
              <a:rPr lang="en-US" sz="5400" b="1" i="1" dirty="0"/>
              <a:t>The Garden Club Structure</a:t>
            </a:r>
          </a:p>
        </p:txBody>
      </p:sp>
      <p:sp>
        <p:nvSpPr>
          <p:cNvPr id="3" name="Content Placeholder 2">
            <a:extLst>
              <a:ext uri="{FF2B5EF4-FFF2-40B4-BE49-F238E27FC236}">
                <a16:creationId xmlns:a16="http://schemas.microsoft.com/office/drawing/2014/main" id="{EC4B5840-5727-6BBA-F706-2840DBD92EC3}"/>
              </a:ext>
            </a:extLst>
          </p:cNvPr>
          <p:cNvSpPr>
            <a:spLocks noGrp="1"/>
          </p:cNvSpPr>
          <p:nvPr>
            <p:ph idx="1"/>
          </p:nvPr>
        </p:nvSpPr>
        <p:spPr>
          <a:xfrm>
            <a:off x="838199" y="1436914"/>
            <a:ext cx="10816390" cy="5220560"/>
          </a:xfrm>
        </p:spPr>
        <p:txBody>
          <a:bodyPr>
            <a:noAutofit/>
          </a:bodyPr>
          <a:lstStyle/>
          <a:p>
            <a:pPr algn="ctr"/>
            <a:r>
              <a:rPr lang="en-US" sz="3600" dirty="0"/>
              <a:t>The Local Garden Club</a:t>
            </a:r>
          </a:p>
          <a:p>
            <a:pPr algn="ctr"/>
            <a:r>
              <a:rPr lang="en-US" sz="3600" dirty="0"/>
              <a:t>Garden Club of South Carolina, Inc. (GCSC)Districts – </a:t>
            </a:r>
            <a:r>
              <a:rPr lang="en-US" dirty="0"/>
              <a:t>seven districts, each having a District Director and Assistant District Director</a:t>
            </a:r>
          </a:p>
          <a:p>
            <a:pPr algn="ctr"/>
            <a:r>
              <a:rPr lang="en-US" sz="3600" dirty="0"/>
              <a:t>Garden Club of South Carolina, Inc. (GCSC)</a:t>
            </a:r>
          </a:p>
          <a:p>
            <a:pPr algn="ctr"/>
            <a:r>
              <a:rPr lang="en-US" sz="3600" dirty="0"/>
              <a:t>South Atlantic Region of Garden Clubs (SAR) – five states – </a:t>
            </a:r>
            <a:r>
              <a:rPr lang="en-US" sz="3200" dirty="0"/>
              <a:t>South Carolina, North Carolina, Kentucky, Virginia, and West Virginia</a:t>
            </a:r>
          </a:p>
          <a:p>
            <a:pPr algn="ctr"/>
            <a:r>
              <a:rPr lang="en-US" sz="3600" dirty="0"/>
              <a:t>National Garden Clubs, Inc. (NGC)</a:t>
            </a:r>
          </a:p>
        </p:txBody>
      </p:sp>
    </p:spTree>
    <p:extLst>
      <p:ext uri="{BB962C8B-B14F-4D97-AF65-F5344CB8AC3E}">
        <p14:creationId xmlns:p14="http://schemas.microsoft.com/office/powerpoint/2010/main" val="304053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1790-FA9D-ECF2-4BBF-8DE52CB848FC}"/>
              </a:ext>
            </a:extLst>
          </p:cNvPr>
          <p:cNvSpPr>
            <a:spLocks noGrp="1"/>
          </p:cNvSpPr>
          <p:nvPr>
            <p:ph type="title"/>
          </p:nvPr>
        </p:nvSpPr>
        <p:spPr/>
        <p:txBody>
          <a:bodyPr/>
          <a:lstStyle/>
          <a:p>
            <a:pPr algn="ctr"/>
            <a:r>
              <a:rPr lang="en-US" dirty="0"/>
              <a:t>National Garden Clubs, Inc. By the Numbers for 2023 - 2024</a:t>
            </a:r>
          </a:p>
        </p:txBody>
      </p:sp>
      <p:sp>
        <p:nvSpPr>
          <p:cNvPr id="3" name="Content Placeholder 2">
            <a:extLst>
              <a:ext uri="{FF2B5EF4-FFF2-40B4-BE49-F238E27FC236}">
                <a16:creationId xmlns:a16="http://schemas.microsoft.com/office/drawing/2014/main" id="{D12806C8-797E-F751-E291-611BB73EBAE5}"/>
              </a:ext>
            </a:extLst>
          </p:cNvPr>
          <p:cNvSpPr>
            <a:spLocks noGrp="1"/>
          </p:cNvSpPr>
          <p:nvPr>
            <p:ph idx="1"/>
          </p:nvPr>
        </p:nvSpPr>
        <p:spPr/>
        <p:txBody>
          <a:bodyPr/>
          <a:lstStyle/>
          <a:p>
            <a:r>
              <a:rPr lang="en-US" dirty="0"/>
              <a:t>51 State Clubs and 8 regions</a:t>
            </a:r>
          </a:p>
          <a:p>
            <a:r>
              <a:rPr lang="en-US" dirty="0"/>
              <a:t>5,000 Member Clubs and 24 Youth Clubs</a:t>
            </a:r>
          </a:p>
          <a:p>
            <a:r>
              <a:rPr lang="en-US" dirty="0"/>
              <a:t>138,976 members and 10,778 Honorary Life Members</a:t>
            </a:r>
          </a:p>
          <a:p>
            <a:r>
              <a:rPr lang="en-US" dirty="0"/>
              <a:t>195 International Affiliates</a:t>
            </a:r>
          </a:p>
          <a:p>
            <a:r>
              <a:rPr lang="en-US" dirty="0"/>
              <a:t>There were 385 recipients of the Plant America grants totaling over $390,000</a:t>
            </a:r>
          </a:p>
          <a:p>
            <a:r>
              <a:rPr lang="en-US" dirty="0"/>
              <a:t>Over $5,366,000 in scholarships were given to 1,590 recipients</a:t>
            </a:r>
          </a:p>
          <a:p>
            <a:r>
              <a:rPr lang="en-US" dirty="0"/>
              <a:t>It is a 501c3 and one of the largest volunteer organizations in the United States and is headquartered in St. Louis, MO</a:t>
            </a:r>
          </a:p>
          <a:p>
            <a:endParaRPr lang="en-US" dirty="0"/>
          </a:p>
        </p:txBody>
      </p:sp>
    </p:spTree>
    <p:extLst>
      <p:ext uri="{BB962C8B-B14F-4D97-AF65-F5344CB8AC3E}">
        <p14:creationId xmlns:p14="http://schemas.microsoft.com/office/powerpoint/2010/main" val="193346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2AB0-3255-520C-F5DB-2BCD70CCE1A9}"/>
              </a:ext>
            </a:extLst>
          </p:cNvPr>
          <p:cNvSpPr>
            <a:spLocks noGrp="1"/>
          </p:cNvSpPr>
          <p:nvPr>
            <p:ph type="title"/>
          </p:nvPr>
        </p:nvSpPr>
        <p:spPr>
          <a:xfrm>
            <a:off x="838200" y="184485"/>
            <a:ext cx="10515600" cy="761999"/>
          </a:xfrm>
        </p:spPr>
        <p:txBody>
          <a:bodyPr/>
          <a:lstStyle/>
          <a:p>
            <a:pPr algn="ctr"/>
            <a:r>
              <a:rPr lang="en-US" b="1" i="1" dirty="0"/>
              <a:t>The Award Maze</a:t>
            </a:r>
          </a:p>
        </p:txBody>
      </p:sp>
      <p:pic>
        <p:nvPicPr>
          <p:cNvPr id="6" name="Content Placeholder 5">
            <a:extLst>
              <a:ext uri="{FF2B5EF4-FFF2-40B4-BE49-F238E27FC236}">
                <a16:creationId xmlns:a16="http://schemas.microsoft.com/office/drawing/2014/main" id="{29DF43FB-BFBB-2D56-4EBD-ADBD4C3421A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3816" y="1012031"/>
            <a:ext cx="576137" cy="576137"/>
          </a:xfrm>
        </p:spPr>
      </p:pic>
      <p:pic>
        <p:nvPicPr>
          <p:cNvPr id="4" name="Picture 3">
            <a:extLst>
              <a:ext uri="{FF2B5EF4-FFF2-40B4-BE49-F238E27FC236}">
                <a16:creationId xmlns:a16="http://schemas.microsoft.com/office/drawing/2014/main" id="{9D86C132-EE72-8742-0285-A1DDE5B2B67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03617" y="238574"/>
            <a:ext cx="721895" cy="653820"/>
          </a:xfrm>
          <a:prstGeom prst="rect">
            <a:avLst/>
          </a:prstGeom>
        </p:spPr>
      </p:pic>
      <p:pic>
        <p:nvPicPr>
          <p:cNvPr id="9" name="Picture 8">
            <a:extLst>
              <a:ext uri="{FF2B5EF4-FFF2-40B4-BE49-F238E27FC236}">
                <a16:creationId xmlns:a16="http://schemas.microsoft.com/office/drawing/2014/main" id="{51AC794B-6AE7-F45A-6756-3C20E0CA6E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74032" y="1678334"/>
            <a:ext cx="1134979" cy="811489"/>
          </a:xfrm>
          <a:prstGeom prst="rect">
            <a:avLst/>
          </a:prstGeom>
        </p:spPr>
      </p:pic>
      <p:sp>
        <p:nvSpPr>
          <p:cNvPr id="19" name="TextBox 18">
            <a:extLst>
              <a:ext uri="{FF2B5EF4-FFF2-40B4-BE49-F238E27FC236}">
                <a16:creationId xmlns:a16="http://schemas.microsoft.com/office/drawing/2014/main" id="{7418F8E5-2F8F-9314-C06B-4D2BA469A527}"/>
              </a:ext>
            </a:extLst>
          </p:cNvPr>
          <p:cNvSpPr txBox="1"/>
          <p:nvPr/>
        </p:nvSpPr>
        <p:spPr>
          <a:xfrm>
            <a:off x="2999874" y="1012031"/>
            <a:ext cx="1588168" cy="276999"/>
          </a:xfrm>
          <a:prstGeom prst="rect">
            <a:avLst/>
          </a:prstGeom>
          <a:noFill/>
        </p:spPr>
        <p:txBody>
          <a:bodyPr wrap="square" rtlCol="0">
            <a:spAutoFit/>
          </a:bodyPr>
          <a:lstStyle/>
          <a:p>
            <a:r>
              <a:rPr lang="en-US" sz="1200" dirty="0"/>
              <a:t>GCSC President 9/1</a:t>
            </a:r>
          </a:p>
        </p:txBody>
      </p:sp>
      <p:sp>
        <p:nvSpPr>
          <p:cNvPr id="23" name="TextBox 22">
            <a:extLst>
              <a:ext uri="{FF2B5EF4-FFF2-40B4-BE49-F238E27FC236}">
                <a16:creationId xmlns:a16="http://schemas.microsoft.com/office/drawing/2014/main" id="{EC3FECC2-D828-2C90-19B2-CD12F9A51FED}"/>
              </a:ext>
            </a:extLst>
          </p:cNvPr>
          <p:cNvSpPr txBox="1"/>
          <p:nvPr/>
        </p:nvSpPr>
        <p:spPr>
          <a:xfrm>
            <a:off x="3208421" y="1756610"/>
            <a:ext cx="1315453" cy="646331"/>
          </a:xfrm>
          <a:prstGeom prst="rect">
            <a:avLst/>
          </a:prstGeom>
          <a:noFill/>
        </p:spPr>
        <p:txBody>
          <a:bodyPr wrap="square" rtlCol="0">
            <a:spAutoFit/>
          </a:bodyPr>
          <a:lstStyle/>
          <a:p>
            <a:r>
              <a:rPr lang="en-US" sz="1200" dirty="0"/>
              <a:t>DD 9/1 and District Award to DD 1/15</a:t>
            </a:r>
          </a:p>
        </p:txBody>
      </p:sp>
      <p:sp>
        <p:nvSpPr>
          <p:cNvPr id="27" name="TextBox 26">
            <a:extLst>
              <a:ext uri="{FF2B5EF4-FFF2-40B4-BE49-F238E27FC236}">
                <a16:creationId xmlns:a16="http://schemas.microsoft.com/office/drawing/2014/main" id="{FF30BC33-7185-AF2A-600E-068D4C7F552C}"/>
              </a:ext>
            </a:extLst>
          </p:cNvPr>
          <p:cNvSpPr txBox="1"/>
          <p:nvPr/>
        </p:nvSpPr>
        <p:spPr>
          <a:xfrm>
            <a:off x="5843239" y="1699361"/>
            <a:ext cx="2213810" cy="646331"/>
          </a:xfrm>
          <a:prstGeom prst="rect">
            <a:avLst/>
          </a:prstGeom>
          <a:noFill/>
        </p:spPr>
        <p:txBody>
          <a:bodyPr wrap="square" rtlCol="0">
            <a:spAutoFit/>
          </a:bodyPr>
          <a:lstStyle/>
          <a:p>
            <a:pPr algn="ctr"/>
            <a:r>
              <a:rPr lang="en-US" sz="1200" dirty="0"/>
              <a:t>First Place </a:t>
            </a:r>
            <a:r>
              <a:rPr lang="en-US" sz="1200" dirty="0" err="1"/>
              <a:t>Yrbks</a:t>
            </a:r>
            <a:r>
              <a:rPr lang="en-US" sz="1200" dirty="0"/>
              <a:t> sent to GCSC 10/1 and District Award Winners announced at Dist. Mtg.</a:t>
            </a:r>
          </a:p>
        </p:txBody>
      </p:sp>
      <p:pic>
        <p:nvPicPr>
          <p:cNvPr id="31" name="Picture 30">
            <a:extLst>
              <a:ext uri="{FF2B5EF4-FFF2-40B4-BE49-F238E27FC236}">
                <a16:creationId xmlns:a16="http://schemas.microsoft.com/office/drawing/2014/main" id="{1D9C858B-7AA4-D0F1-455B-6BD9416588C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244165" y="1419725"/>
            <a:ext cx="846319" cy="664353"/>
          </a:xfrm>
          <a:prstGeom prst="rect">
            <a:avLst/>
          </a:prstGeom>
        </p:spPr>
      </p:pic>
      <p:sp>
        <p:nvSpPr>
          <p:cNvPr id="32" name="TextBox 31">
            <a:extLst>
              <a:ext uri="{FF2B5EF4-FFF2-40B4-BE49-F238E27FC236}">
                <a16:creationId xmlns:a16="http://schemas.microsoft.com/office/drawing/2014/main" id="{0DFEE94C-8615-5950-11F5-F11F4DB14B0F}"/>
              </a:ext>
            </a:extLst>
          </p:cNvPr>
          <p:cNvSpPr txBox="1"/>
          <p:nvPr/>
        </p:nvSpPr>
        <p:spPr>
          <a:xfrm>
            <a:off x="838200" y="473242"/>
            <a:ext cx="1463842" cy="369332"/>
          </a:xfrm>
          <a:prstGeom prst="rect">
            <a:avLst/>
          </a:prstGeom>
          <a:noFill/>
        </p:spPr>
        <p:txBody>
          <a:bodyPr wrap="square" rtlCol="0">
            <a:spAutoFit/>
          </a:bodyPr>
          <a:lstStyle/>
          <a:p>
            <a:pPr algn="l"/>
            <a:r>
              <a:rPr lang="en-US" b="1" i="1" dirty="0"/>
              <a:t>District Level</a:t>
            </a:r>
          </a:p>
        </p:txBody>
      </p:sp>
      <p:sp>
        <p:nvSpPr>
          <p:cNvPr id="34" name="TextBox 33">
            <a:extLst>
              <a:ext uri="{FF2B5EF4-FFF2-40B4-BE49-F238E27FC236}">
                <a16:creationId xmlns:a16="http://schemas.microsoft.com/office/drawing/2014/main" id="{2C255459-F5FD-B805-2596-01DC564CA8EC}"/>
              </a:ext>
            </a:extLst>
          </p:cNvPr>
          <p:cNvSpPr txBox="1"/>
          <p:nvPr/>
        </p:nvSpPr>
        <p:spPr>
          <a:xfrm>
            <a:off x="774032" y="2748431"/>
            <a:ext cx="2322094" cy="369332"/>
          </a:xfrm>
          <a:prstGeom prst="rect">
            <a:avLst/>
          </a:prstGeom>
          <a:noFill/>
        </p:spPr>
        <p:txBody>
          <a:bodyPr wrap="square" rtlCol="0">
            <a:spAutoFit/>
          </a:bodyPr>
          <a:lstStyle/>
          <a:p>
            <a:pPr algn="l"/>
            <a:r>
              <a:rPr lang="en-US" dirty="0"/>
              <a:t>GCSC – State </a:t>
            </a:r>
            <a:r>
              <a:rPr lang="en-US" b="1" i="1" dirty="0"/>
              <a:t>Level</a:t>
            </a:r>
          </a:p>
        </p:txBody>
      </p:sp>
      <p:sp>
        <p:nvSpPr>
          <p:cNvPr id="36" name="TextBox 35">
            <a:extLst>
              <a:ext uri="{FF2B5EF4-FFF2-40B4-BE49-F238E27FC236}">
                <a16:creationId xmlns:a16="http://schemas.microsoft.com/office/drawing/2014/main" id="{652D937D-65A5-B9A2-FFFB-9E2D96378B91}"/>
              </a:ext>
            </a:extLst>
          </p:cNvPr>
          <p:cNvSpPr txBox="1"/>
          <p:nvPr/>
        </p:nvSpPr>
        <p:spPr>
          <a:xfrm>
            <a:off x="10090484" y="1756610"/>
            <a:ext cx="1327484" cy="369332"/>
          </a:xfrm>
          <a:prstGeom prst="rect">
            <a:avLst/>
          </a:prstGeom>
          <a:noFill/>
        </p:spPr>
        <p:txBody>
          <a:bodyPr wrap="square" rtlCol="0">
            <a:spAutoFit/>
          </a:bodyPr>
          <a:lstStyle/>
          <a:p>
            <a:pPr algn="l"/>
            <a:r>
              <a:rPr lang="en-US" dirty="0"/>
              <a:t>WE WON!!</a:t>
            </a:r>
          </a:p>
        </p:txBody>
      </p:sp>
      <p:pic>
        <p:nvPicPr>
          <p:cNvPr id="39" name="Content Placeholder 5">
            <a:extLst>
              <a:ext uri="{FF2B5EF4-FFF2-40B4-BE49-F238E27FC236}">
                <a16:creationId xmlns:a16="http://schemas.microsoft.com/office/drawing/2014/main" id="{14C79D46-C780-3A54-C5CD-73B7C7C418C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1372" y="3131929"/>
            <a:ext cx="576137" cy="576137"/>
          </a:xfrm>
          <a:prstGeom prst="rect">
            <a:avLst/>
          </a:prstGeom>
        </p:spPr>
      </p:pic>
      <p:sp>
        <p:nvSpPr>
          <p:cNvPr id="42" name="TextBox 41">
            <a:extLst>
              <a:ext uri="{FF2B5EF4-FFF2-40B4-BE49-F238E27FC236}">
                <a16:creationId xmlns:a16="http://schemas.microsoft.com/office/drawing/2014/main" id="{2CA8B5D0-E5D5-5E96-3D89-F0BB4B2A7DA5}"/>
              </a:ext>
            </a:extLst>
          </p:cNvPr>
          <p:cNvSpPr txBox="1"/>
          <p:nvPr/>
        </p:nvSpPr>
        <p:spPr>
          <a:xfrm>
            <a:off x="1868252" y="3155128"/>
            <a:ext cx="2329011" cy="923330"/>
          </a:xfrm>
          <a:prstGeom prst="rect">
            <a:avLst/>
          </a:prstGeom>
          <a:noFill/>
        </p:spPr>
        <p:txBody>
          <a:bodyPr wrap="square" rtlCol="0">
            <a:spAutoFit/>
          </a:bodyPr>
          <a:lstStyle/>
          <a:p>
            <a:pPr algn="l"/>
            <a:r>
              <a:rPr lang="en-US" sz="1200" dirty="0"/>
              <a:t>District First Place yearbooks evaluated and First Place in State sent to SAR</a:t>
            </a:r>
          </a:p>
          <a:p>
            <a:pPr algn="l"/>
            <a:endParaRPr lang="en-US" dirty="0"/>
          </a:p>
        </p:txBody>
      </p:sp>
      <p:pic>
        <p:nvPicPr>
          <p:cNvPr id="45" name="Picture 44">
            <a:extLst>
              <a:ext uri="{FF2B5EF4-FFF2-40B4-BE49-F238E27FC236}">
                <a16:creationId xmlns:a16="http://schemas.microsoft.com/office/drawing/2014/main" id="{2B1EF37C-902D-3ABE-1C09-EBD95B1A295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564002" y="2804686"/>
            <a:ext cx="846319" cy="664353"/>
          </a:xfrm>
          <a:prstGeom prst="rect">
            <a:avLst/>
          </a:prstGeom>
        </p:spPr>
      </p:pic>
      <p:sp>
        <p:nvSpPr>
          <p:cNvPr id="46" name="TextBox 45">
            <a:extLst>
              <a:ext uri="{FF2B5EF4-FFF2-40B4-BE49-F238E27FC236}">
                <a16:creationId xmlns:a16="http://schemas.microsoft.com/office/drawing/2014/main" id="{A4489315-62B3-24DF-99C0-D2212EA74B47}"/>
              </a:ext>
            </a:extLst>
          </p:cNvPr>
          <p:cNvSpPr txBox="1"/>
          <p:nvPr/>
        </p:nvSpPr>
        <p:spPr>
          <a:xfrm>
            <a:off x="5792670" y="2958333"/>
            <a:ext cx="1903850" cy="461665"/>
          </a:xfrm>
          <a:prstGeom prst="rect">
            <a:avLst/>
          </a:prstGeom>
          <a:noFill/>
        </p:spPr>
        <p:txBody>
          <a:bodyPr wrap="square" rtlCol="0">
            <a:spAutoFit/>
          </a:bodyPr>
          <a:lstStyle/>
          <a:p>
            <a:pPr algn="ctr"/>
            <a:r>
              <a:rPr lang="en-US" sz="1200" dirty="0"/>
              <a:t>Awards presented  at State Mtg or State Conv.</a:t>
            </a:r>
          </a:p>
        </p:txBody>
      </p:sp>
      <p:pic>
        <p:nvPicPr>
          <p:cNvPr id="49" name="Picture 48">
            <a:extLst>
              <a:ext uri="{FF2B5EF4-FFF2-40B4-BE49-F238E27FC236}">
                <a16:creationId xmlns:a16="http://schemas.microsoft.com/office/drawing/2014/main" id="{5D2CFF67-B748-2569-1BFF-2E2C5B7FB13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828543" y="3926850"/>
            <a:ext cx="685697" cy="959567"/>
          </a:xfrm>
          <a:prstGeom prst="rect">
            <a:avLst/>
          </a:prstGeom>
        </p:spPr>
      </p:pic>
      <p:sp>
        <p:nvSpPr>
          <p:cNvPr id="51" name="TextBox 50">
            <a:extLst>
              <a:ext uri="{FF2B5EF4-FFF2-40B4-BE49-F238E27FC236}">
                <a16:creationId xmlns:a16="http://schemas.microsoft.com/office/drawing/2014/main" id="{BFA7C272-EBDB-C986-CADC-E425FC43E911}"/>
              </a:ext>
            </a:extLst>
          </p:cNvPr>
          <p:cNvSpPr txBox="1"/>
          <p:nvPr/>
        </p:nvSpPr>
        <p:spPr>
          <a:xfrm>
            <a:off x="1633206" y="4200261"/>
            <a:ext cx="1640878" cy="461665"/>
          </a:xfrm>
          <a:prstGeom prst="rect">
            <a:avLst/>
          </a:prstGeom>
          <a:noFill/>
        </p:spPr>
        <p:txBody>
          <a:bodyPr wrap="square" rtlCol="0">
            <a:spAutoFit/>
          </a:bodyPr>
          <a:lstStyle/>
          <a:p>
            <a:pPr algn="ctr"/>
            <a:r>
              <a:rPr lang="en-US" sz="1200" dirty="0"/>
              <a:t>State Award Application due Dec 10</a:t>
            </a:r>
          </a:p>
        </p:txBody>
      </p:sp>
      <p:pic>
        <p:nvPicPr>
          <p:cNvPr id="1026" name="Picture 2" descr="South Atlantic Region">
            <a:extLst>
              <a:ext uri="{FF2B5EF4-FFF2-40B4-BE49-F238E27FC236}">
                <a16:creationId xmlns:a16="http://schemas.microsoft.com/office/drawing/2014/main" id="{F860F95C-859F-E751-29D2-0158B9C227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996" y="4922284"/>
            <a:ext cx="1640878" cy="1497545"/>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A30E844E-9B5F-3C23-DF1C-3808E04C9EBC}"/>
              </a:ext>
            </a:extLst>
          </p:cNvPr>
          <p:cNvSpPr txBox="1"/>
          <p:nvPr/>
        </p:nvSpPr>
        <p:spPr>
          <a:xfrm>
            <a:off x="766830" y="5479293"/>
            <a:ext cx="1791886" cy="461665"/>
          </a:xfrm>
          <a:prstGeom prst="rect">
            <a:avLst/>
          </a:prstGeom>
          <a:noFill/>
        </p:spPr>
        <p:txBody>
          <a:bodyPr wrap="square" rtlCol="0">
            <a:spAutoFit/>
          </a:bodyPr>
          <a:lstStyle/>
          <a:p>
            <a:pPr algn="ctr"/>
            <a:r>
              <a:rPr lang="en-US" sz="1200" b="1" i="1" dirty="0"/>
              <a:t>South Atlantic Region of Garden Clubs</a:t>
            </a:r>
          </a:p>
        </p:txBody>
      </p:sp>
      <p:pic>
        <p:nvPicPr>
          <p:cNvPr id="1028" name="Picture 4" descr="National Garden Clubs, Inc.">
            <a:extLst>
              <a:ext uri="{FF2B5EF4-FFF2-40B4-BE49-F238E27FC236}">
                <a16:creationId xmlns:a16="http://schemas.microsoft.com/office/drawing/2014/main" id="{C30CBC5A-7640-5E34-42D3-E0BD75627B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6332" y="5299790"/>
            <a:ext cx="3244096" cy="964259"/>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a:extLst>
              <a:ext uri="{FF2B5EF4-FFF2-40B4-BE49-F238E27FC236}">
                <a16:creationId xmlns:a16="http://schemas.microsoft.com/office/drawing/2014/main" id="{CDF06BFD-ADB6-D2EC-FE1C-2EA4100FD96B}"/>
              </a:ext>
            </a:extLst>
          </p:cNvPr>
          <p:cNvCxnSpPr>
            <a:endCxn id="19" idx="1"/>
          </p:cNvCxnSpPr>
          <p:nvPr/>
        </p:nvCxnSpPr>
        <p:spPr>
          <a:xfrm flipV="1">
            <a:off x="1780674" y="1150531"/>
            <a:ext cx="1219200"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BD27616-C289-1AEC-73DC-786B054313B2}"/>
              </a:ext>
            </a:extLst>
          </p:cNvPr>
          <p:cNvCxnSpPr/>
          <p:nvPr/>
        </p:nvCxnSpPr>
        <p:spPr>
          <a:xfrm>
            <a:off x="1909011" y="1419725"/>
            <a:ext cx="1299410" cy="510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FA8EBF0-DBB6-6E49-67EC-2652C251A572}"/>
              </a:ext>
            </a:extLst>
          </p:cNvPr>
          <p:cNvCxnSpPr>
            <a:endCxn id="23" idx="1"/>
          </p:cNvCxnSpPr>
          <p:nvPr/>
        </p:nvCxnSpPr>
        <p:spPr>
          <a:xfrm flipV="1">
            <a:off x="2006082" y="2079776"/>
            <a:ext cx="1202339" cy="46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AEE6200D-8DDA-2C9E-13C7-CBC8F33B1692}"/>
              </a:ext>
            </a:extLst>
          </p:cNvPr>
          <p:cNvCxnSpPr>
            <a:cxnSpLocks/>
          </p:cNvCxnSpPr>
          <p:nvPr/>
        </p:nvCxnSpPr>
        <p:spPr>
          <a:xfrm>
            <a:off x="4730454" y="2055444"/>
            <a:ext cx="115894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0" name="Straight Arrow Connector 1029">
            <a:extLst>
              <a:ext uri="{FF2B5EF4-FFF2-40B4-BE49-F238E27FC236}">
                <a16:creationId xmlns:a16="http://schemas.microsoft.com/office/drawing/2014/main" id="{CB4B25CB-0C0C-A03D-382F-B42F1BA0A693}"/>
              </a:ext>
            </a:extLst>
          </p:cNvPr>
          <p:cNvCxnSpPr>
            <a:cxnSpLocks/>
          </p:cNvCxnSpPr>
          <p:nvPr/>
        </p:nvCxnSpPr>
        <p:spPr>
          <a:xfrm flipH="1">
            <a:off x="3936532" y="2189341"/>
            <a:ext cx="1856137" cy="981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3" name="Straight Arrow Connector 1032">
            <a:extLst>
              <a:ext uri="{FF2B5EF4-FFF2-40B4-BE49-F238E27FC236}">
                <a16:creationId xmlns:a16="http://schemas.microsoft.com/office/drawing/2014/main" id="{25CF0AE3-F7EB-2F20-EF7E-FB38F86050C9}"/>
              </a:ext>
            </a:extLst>
          </p:cNvPr>
          <p:cNvCxnSpPr/>
          <p:nvPr/>
        </p:nvCxnSpPr>
        <p:spPr>
          <a:xfrm>
            <a:off x="8213558" y="1941276"/>
            <a:ext cx="10306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A517EC93-B686-18C4-4C43-4F182846A708}"/>
              </a:ext>
            </a:extLst>
          </p:cNvPr>
          <p:cNvCxnSpPr/>
          <p:nvPr/>
        </p:nvCxnSpPr>
        <p:spPr>
          <a:xfrm>
            <a:off x="4264090" y="3285471"/>
            <a:ext cx="13436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7" name="Straight Arrow Connector 1036">
            <a:extLst>
              <a:ext uri="{FF2B5EF4-FFF2-40B4-BE49-F238E27FC236}">
                <a16:creationId xmlns:a16="http://schemas.microsoft.com/office/drawing/2014/main" id="{D0106ABA-2250-8760-6338-D6FDD41DE7E2}"/>
              </a:ext>
            </a:extLst>
          </p:cNvPr>
          <p:cNvCxnSpPr>
            <a:cxnSpLocks/>
            <a:endCxn id="1026" idx="0"/>
          </p:cNvCxnSpPr>
          <p:nvPr/>
        </p:nvCxnSpPr>
        <p:spPr>
          <a:xfrm>
            <a:off x="3313785" y="3616793"/>
            <a:ext cx="389650" cy="1305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0" name="TextBox 1039">
            <a:extLst>
              <a:ext uri="{FF2B5EF4-FFF2-40B4-BE49-F238E27FC236}">
                <a16:creationId xmlns:a16="http://schemas.microsoft.com/office/drawing/2014/main" id="{F608A739-7593-9848-2C54-FD8C85C73B9E}"/>
              </a:ext>
            </a:extLst>
          </p:cNvPr>
          <p:cNvSpPr txBox="1"/>
          <p:nvPr/>
        </p:nvSpPr>
        <p:spPr>
          <a:xfrm>
            <a:off x="4160104" y="3841505"/>
            <a:ext cx="2744549" cy="646331"/>
          </a:xfrm>
          <a:prstGeom prst="rect">
            <a:avLst/>
          </a:prstGeom>
          <a:noFill/>
        </p:spPr>
        <p:txBody>
          <a:bodyPr wrap="square" rtlCol="0">
            <a:spAutoFit/>
          </a:bodyPr>
          <a:lstStyle/>
          <a:p>
            <a:pPr algn="l"/>
            <a:r>
              <a:rPr lang="en-US" sz="1200" dirty="0"/>
              <a:t>Awards are evaluated and First Place Awards that meet the criteria are sent to both SAR and NGC by January 25</a:t>
            </a:r>
          </a:p>
        </p:txBody>
      </p:sp>
      <p:cxnSp>
        <p:nvCxnSpPr>
          <p:cNvPr id="1043" name="Straight Arrow Connector 1042">
            <a:extLst>
              <a:ext uri="{FF2B5EF4-FFF2-40B4-BE49-F238E27FC236}">
                <a16:creationId xmlns:a16="http://schemas.microsoft.com/office/drawing/2014/main" id="{1F74FD61-F265-20EF-6A88-57205283F7AD}"/>
              </a:ext>
            </a:extLst>
          </p:cNvPr>
          <p:cNvCxnSpPr>
            <a:cxnSpLocks/>
            <a:stCxn id="51" idx="3"/>
            <a:endCxn id="1040" idx="1"/>
          </p:cNvCxnSpPr>
          <p:nvPr/>
        </p:nvCxnSpPr>
        <p:spPr>
          <a:xfrm flipV="1">
            <a:off x="3274084" y="4164671"/>
            <a:ext cx="886020" cy="266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6" name="Straight Arrow Connector 1045">
            <a:extLst>
              <a:ext uri="{FF2B5EF4-FFF2-40B4-BE49-F238E27FC236}">
                <a16:creationId xmlns:a16="http://schemas.microsoft.com/office/drawing/2014/main" id="{D45B952C-8A3D-C9A7-16B9-365127388CA1}"/>
              </a:ext>
            </a:extLst>
          </p:cNvPr>
          <p:cNvCxnSpPr/>
          <p:nvPr/>
        </p:nvCxnSpPr>
        <p:spPr>
          <a:xfrm flipH="1">
            <a:off x="4588042" y="4767943"/>
            <a:ext cx="786391" cy="531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8" name="Straight Arrow Connector 1047">
            <a:extLst>
              <a:ext uri="{FF2B5EF4-FFF2-40B4-BE49-F238E27FC236}">
                <a16:creationId xmlns:a16="http://schemas.microsoft.com/office/drawing/2014/main" id="{C83AAC37-661F-A4C6-07FC-8AF598FDFEF1}"/>
              </a:ext>
            </a:extLst>
          </p:cNvPr>
          <p:cNvCxnSpPr/>
          <p:nvPr/>
        </p:nvCxnSpPr>
        <p:spPr>
          <a:xfrm>
            <a:off x="5708837" y="4661926"/>
            <a:ext cx="1307783" cy="817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50" name="Picture 1049">
            <a:extLst>
              <a:ext uri="{FF2B5EF4-FFF2-40B4-BE49-F238E27FC236}">
                <a16:creationId xmlns:a16="http://schemas.microsoft.com/office/drawing/2014/main" id="{C8B04C55-6C9E-B157-1881-AC0FB4CAE5B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833761" y="3788155"/>
            <a:ext cx="846319" cy="664353"/>
          </a:xfrm>
          <a:prstGeom prst="rect">
            <a:avLst/>
          </a:prstGeom>
        </p:spPr>
      </p:pic>
      <p:pic>
        <p:nvPicPr>
          <p:cNvPr id="1051" name="Picture 1050">
            <a:extLst>
              <a:ext uri="{FF2B5EF4-FFF2-40B4-BE49-F238E27FC236}">
                <a16:creationId xmlns:a16="http://schemas.microsoft.com/office/drawing/2014/main" id="{CC92DAF7-1841-9128-9A38-B33AEE240D20}"/>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886766" y="5531742"/>
            <a:ext cx="846319" cy="664353"/>
          </a:xfrm>
          <a:prstGeom prst="rect">
            <a:avLst/>
          </a:prstGeom>
        </p:spPr>
      </p:pic>
      <p:pic>
        <p:nvPicPr>
          <p:cNvPr id="1052" name="Picture 1051">
            <a:extLst>
              <a:ext uri="{FF2B5EF4-FFF2-40B4-BE49-F238E27FC236}">
                <a16:creationId xmlns:a16="http://schemas.microsoft.com/office/drawing/2014/main" id="{8EB282BD-71E5-311B-F9BE-F2C05F719743}"/>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0507480" y="5235385"/>
            <a:ext cx="846319" cy="664353"/>
          </a:xfrm>
          <a:prstGeom prst="rect">
            <a:avLst/>
          </a:prstGeom>
        </p:spPr>
      </p:pic>
      <p:sp>
        <p:nvSpPr>
          <p:cNvPr id="1054" name="TextBox 1053">
            <a:extLst>
              <a:ext uri="{FF2B5EF4-FFF2-40B4-BE49-F238E27FC236}">
                <a16:creationId xmlns:a16="http://schemas.microsoft.com/office/drawing/2014/main" id="{807DECAD-28F9-FE6B-6E50-BF66BB6D2478}"/>
              </a:ext>
            </a:extLst>
          </p:cNvPr>
          <p:cNvSpPr txBox="1"/>
          <p:nvPr/>
        </p:nvSpPr>
        <p:spPr>
          <a:xfrm>
            <a:off x="10930640" y="3836255"/>
            <a:ext cx="846319" cy="646331"/>
          </a:xfrm>
          <a:prstGeom prst="rect">
            <a:avLst/>
          </a:prstGeom>
          <a:noFill/>
        </p:spPr>
        <p:txBody>
          <a:bodyPr wrap="square">
            <a:spAutoFit/>
          </a:bodyPr>
          <a:lstStyle/>
          <a:p>
            <a:pPr algn="ctr"/>
            <a:r>
              <a:rPr lang="en-US" dirty="0"/>
              <a:t>WE WON!!</a:t>
            </a:r>
          </a:p>
        </p:txBody>
      </p:sp>
      <p:sp>
        <p:nvSpPr>
          <p:cNvPr id="1056" name="TextBox 1055">
            <a:extLst>
              <a:ext uri="{FF2B5EF4-FFF2-40B4-BE49-F238E27FC236}">
                <a16:creationId xmlns:a16="http://schemas.microsoft.com/office/drawing/2014/main" id="{C518A129-C5E3-EC29-7A1E-154D730B9A47}"/>
              </a:ext>
            </a:extLst>
          </p:cNvPr>
          <p:cNvSpPr txBox="1"/>
          <p:nvPr/>
        </p:nvSpPr>
        <p:spPr>
          <a:xfrm>
            <a:off x="7696519" y="3790050"/>
            <a:ext cx="1547646" cy="646331"/>
          </a:xfrm>
          <a:prstGeom prst="rect">
            <a:avLst/>
          </a:prstGeom>
          <a:noFill/>
        </p:spPr>
        <p:txBody>
          <a:bodyPr wrap="square" rtlCol="0">
            <a:spAutoFit/>
          </a:bodyPr>
          <a:lstStyle/>
          <a:p>
            <a:pPr algn="l"/>
            <a:r>
              <a:rPr lang="en-US" sz="1200" dirty="0"/>
              <a:t>Awards are created &amp; presented at State Mtg or State Conv.</a:t>
            </a:r>
          </a:p>
        </p:txBody>
      </p:sp>
      <p:cxnSp>
        <p:nvCxnSpPr>
          <p:cNvPr id="1058" name="Straight Arrow Connector 1057">
            <a:extLst>
              <a:ext uri="{FF2B5EF4-FFF2-40B4-BE49-F238E27FC236}">
                <a16:creationId xmlns:a16="http://schemas.microsoft.com/office/drawing/2014/main" id="{88FD0292-155D-8B26-05E6-715DE3C4AA2B}"/>
              </a:ext>
            </a:extLst>
          </p:cNvPr>
          <p:cNvCxnSpPr>
            <a:endCxn id="1056" idx="1"/>
          </p:cNvCxnSpPr>
          <p:nvPr/>
        </p:nvCxnSpPr>
        <p:spPr>
          <a:xfrm flipV="1">
            <a:off x="7016620" y="4113216"/>
            <a:ext cx="679899" cy="87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0" name="Straight Arrow Connector 1059">
            <a:extLst>
              <a:ext uri="{FF2B5EF4-FFF2-40B4-BE49-F238E27FC236}">
                <a16:creationId xmlns:a16="http://schemas.microsoft.com/office/drawing/2014/main" id="{B6A6AB84-2E53-3413-5573-1FBE5DCAAFED}"/>
              </a:ext>
            </a:extLst>
          </p:cNvPr>
          <p:cNvCxnSpPr>
            <a:endCxn id="1050" idx="1"/>
          </p:cNvCxnSpPr>
          <p:nvPr/>
        </p:nvCxnSpPr>
        <p:spPr>
          <a:xfrm flipV="1">
            <a:off x="9162661" y="4120332"/>
            <a:ext cx="671100" cy="79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62" name="TextBox 1061">
            <a:extLst>
              <a:ext uri="{FF2B5EF4-FFF2-40B4-BE49-F238E27FC236}">
                <a16:creationId xmlns:a16="http://schemas.microsoft.com/office/drawing/2014/main" id="{F50D83E7-83C5-F65E-D47C-0637D89520DC}"/>
              </a:ext>
            </a:extLst>
          </p:cNvPr>
          <p:cNvSpPr txBox="1"/>
          <p:nvPr/>
        </p:nvSpPr>
        <p:spPr>
          <a:xfrm>
            <a:off x="9498211" y="3020803"/>
            <a:ext cx="1343608" cy="369332"/>
          </a:xfrm>
          <a:prstGeom prst="rect">
            <a:avLst/>
          </a:prstGeom>
          <a:noFill/>
        </p:spPr>
        <p:txBody>
          <a:bodyPr wrap="square">
            <a:spAutoFit/>
          </a:bodyPr>
          <a:lstStyle/>
          <a:p>
            <a:pPr algn="l"/>
            <a:r>
              <a:rPr lang="en-US" dirty="0"/>
              <a:t>WE WON!!</a:t>
            </a:r>
          </a:p>
        </p:txBody>
      </p:sp>
      <p:sp>
        <p:nvSpPr>
          <p:cNvPr id="1067" name="TextBox 1066">
            <a:extLst>
              <a:ext uri="{FF2B5EF4-FFF2-40B4-BE49-F238E27FC236}">
                <a16:creationId xmlns:a16="http://schemas.microsoft.com/office/drawing/2014/main" id="{01C484F6-A7E0-8A6C-B8C5-D4E93A79A16B}"/>
              </a:ext>
            </a:extLst>
          </p:cNvPr>
          <p:cNvSpPr txBox="1"/>
          <p:nvPr/>
        </p:nvSpPr>
        <p:spPr>
          <a:xfrm>
            <a:off x="5887120" y="5617718"/>
            <a:ext cx="938795" cy="646331"/>
          </a:xfrm>
          <a:prstGeom prst="rect">
            <a:avLst/>
          </a:prstGeom>
          <a:noFill/>
        </p:spPr>
        <p:txBody>
          <a:bodyPr wrap="square">
            <a:spAutoFit/>
          </a:bodyPr>
          <a:lstStyle/>
          <a:p>
            <a:pPr algn="ctr"/>
            <a:r>
              <a:rPr lang="en-US" dirty="0"/>
              <a:t>WE WON!!</a:t>
            </a:r>
          </a:p>
        </p:txBody>
      </p:sp>
      <p:sp>
        <p:nvSpPr>
          <p:cNvPr id="1069" name="TextBox 1068">
            <a:extLst>
              <a:ext uri="{FF2B5EF4-FFF2-40B4-BE49-F238E27FC236}">
                <a16:creationId xmlns:a16="http://schemas.microsoft.com/office/drawing/2014/main" id="{54D3C7C3-DF05-C077-39B5-C77D5306867F}"/>
              </a:ext>
            </a:extLst>
          </p:cNvPr>
          <p:cNvSpPr txBox="1"/>
          <p:nvPr/>
        </p:nvSpPr>
        <p:spPr>
          <a:xfrm>
            <a:off x="10434470" y="5958504"/>
            <a:ext cx="1236375" cy="369332"/>
          </a:xfrm>
          <a:prstGeom prst="rect">
            <a:avLst/>
          </a:prstGeom>
          <a:noFill/>
        </p:spPr>
        <p:txBody>
          <a:bodyPr wrap="square">
            <a:spAutoFit/>
          </a:bodyPr>
          <a:lstStyle/>
          <a:p>
            <a:pPr algn="l"/>
            <a:r>
              <a:rPr lang="en-US" dirty="0"/>
              <a:t>WE WON!!</a:t>
            </a:r>
          </a:p>
        </p:txBody>
      </p:sp>
      <p:cxnSp>
        <p:nvCxnSpPr>
          <p:cNvPr id="1071" name="Straight Arrow Connector 1070">
            <a:extLst>
              <a:ext uri="{FF2B5EF4-FFF2-40B4-BE49-F238E27FC236}">
                <a16:creationId xmlns:a16="http://schemas.microsoft.com/office/drawing/2014/main" id="{3A4D3EDA-5DE4-6C55-55CE-C6BEE607D4C8}"/>
              </a:ext>
            </a:extLst>
          </p:cNvPr>
          <p:cNvCxnSpPr>
            <a:stCxn id="46" idx="3"/>
            <a:endCxn id="45" idx="1"/>
          </p:cNvCxnSpPr>
          <p:nvPr/>
        </p:nvCxnSpPr>
        <p:spPr>
          <a:xfrm flipV="1">
            <a:off x="7696520" y="3136863"/>
            <a:ext cx="867482" cy="52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582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EB72-BC59-6AD1-9AB4-2261E0F2A42A}"/>
              </a:ext>
            </a:extLst>
          </p:cNvPr>
          <p:cNvSpPr>
            <a:spLocks noGrp="1"/>
          </p:cNvSpPr>
          <p:nvPr>
            <p:ph type="ctrTitle"/>
          </p:nvPr>
        </p:nvSpPr>
        <p:spPr>
          <a:xfrm>
            <a:off x="1524000" y="261257"/>
            <a:ext cx="9144000" cy="1567543"/>
          </a:xfrm>
        </p:spPr>
        <p:txBody>
          <a:bodyPr>
            <a:normAutofit fontScale="90000"/>
          </a:bodyPr>
          <a:lstStyle/>
          <a:p>
            <a:r>
              <a:rPr lang="en-US" dirty="0"/>
              <a:t>How are yearbooks and State Awards Evaluated ????</a:t>
            </a:r>
          </a:p>
        </p:txBody>
      </p:sp>
      <p:sp>
        <p:nvSpPr>
          <p:cNvPr id="3" name="Subtitle 2">
            <a:extLst>
              <a:ext uri="{FF2B5EF4-FFF2-40B4-BE49-F238E27FC236}">
                <a16:creationId xmlns:a16="http://schemas.microsoft.com/office/drawing/2014/main" id="{615D70D9-D59B-E59D-49C4-0350B5C9D2E2}"/>
              </a:ext>
            </a:extLst>
          </p:cNvPr>
          <p:cNvSpPr>
            <a:spLocks noGrp="1"/>
          </p:cNvSpPr>
          <p:nvPr>
            <p:ph type="subTitle" idx="1"/>
          </p:nvPr>
        </p:nvSpPr>
        <p:spPr>
          <a:xfrm>
            <a:off x="1524000" y="1996751"/>
            <a:ext cx="9144000" cy="4338735"/>
          </a:xfrm>
        </p:spPr>
        <p:txBody>
          <a:bodyPr>
            <a:normAutofit/>
          </a:bodyPr>
          <a:lstStyle/>
          <a:p>
            <a:pPr algn="l"/>
            <a:r>
              <a:rPr lang="en-US" sz="3200" dirty="0"/>
              <a:t>	Yearbooks are grouped by membership size – Under 20, 20-29-, 30-44, 45-69, 70-99, 100-299, 300+ and also the Council Yearbooks.  The books are evaluated using the Club Yearbook Scale of Points, included in the Award List located on the GCSC website.  The first place award winners are forwarded onto the South Atlantic Region of Garden Clubs for award consideration.  </a:t>
            </a:r>
          </a:p>
          <a:p>
            <a:pPr algn="l"/>
            <a:endParaRPr lang="en-US" sz="3200" dirty="0"/>
          </a:p>
        </p:txBody>
      </p:sp>
    </p:spTree>
    <p:extLst>
      <p:ext uri="{BB962C8B-B14F-4D97-AF65-F5344CB8AC3E}">
        <p14:creationId xmlns:p14="http://schemas.microsoft.com/office/powerpoint/2010/main" val="167513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745C-790E-B5C3-570F-AA12768F467C}"/>
              </a:ext>
            </a:extLst>
          </p:cNvPr>
          <p:cNvSpPr>
            <a:spLocks noGrp="1"/>
          </p:cNvSpPr>
          <p:nvPr>
            <p:ph type="ctrTitle"/>
          </p:nvPr>
        </p:nvSpPr>
        <p:spPr>
          <a:xfrm>
            <a:off x="1536441" y="205275"/>
            <a:ext cx="9144000" cy="1315615"/>
          </a:xfrm>
        </p:spPr>
        <p:txBody>
          <a:bodyPr>
            <a:normAutofit/>
          </a:bodyPr>
          <a:lstStyle/>
          <a:p>
            <a:r>
              <a:rPr lang="en-US" dirty="0"/>
              <a:t>Yearbook Focus Areas</a:t>
            </a:r>
          </a:p>
        </p:txBody>
      </p:sp>
      <p:sp>
        <p:nvSpPr>
          <p:cNvPr id="3" name="Subtitle 2">
            <a:extLst>
              <a:ext uri="{FF2B5EF4-FFF2-40B4-BE49-F238E27FC236}">
                <a16:creationId xmlns:a16="http://schemas.microsoft.com/office/drawing/2014/main" id="{1120406D-55AE-7103-DB54-A6DA14C7791D}"/>
              </a:ext>
            </a:extLst>
          </p:cNvPr>
          <p:cNvSpPr>
            <a:spLocks noGrp="1"/>
          </p:cNvSpPr>
          <p:nvPr>
            <p:ph type="subTitle" idx="1"/>
          </p:nvPr>
        </p:nvSpPr>
        <p:spPr>
          <a:xfrm>
            <a:off x="1524000" y="1754155"/>
            <a:ext cx="9144000" cy="4599991"/>
          </a:xfrm>
        </p:spPr>
        <p:txBody>
          <a:bodyPr>
            <a:normAutofit/>
          </a:bodyPr>
          <a:lstStyle/>
          <a:p>
            <a:pPr algn="l"/>
            <a:r>
              <a:rPr lang="en-US" sz="3200" dirty="0"/>
              <a:t>Programs – 50 pts., especially variety of program topics, variety of styles (lectures, tours, PPT), and a variety of speakers.</a:t>
            </a:r>
          </a:p>
          <a:p>
            <a:pPr algn="l"/>
            <a:r>
              <a:rPr lang="en-US" sz="3200" dirty="0"/>
              <a:t>Projects – 35 points, provide a list of continuing and new projects along with giving a brief descript of projects (include location, name of chairman, how members participate, list of donations, plans for maintenance if applicable. </a:t>
            </a:r>
          </a:p>
          <a:p>
            <a:pPr algn="l"/>
            <a:r>
              <a:rPr lang="en-US" sz="3200" dirty="0"/>
              <a:t>The total is 85 points out of 100. </a:t>
            </a:r>
          </a:p>
          <a:p>
            <a:pPr algn="l"/>
            <a:endParaRPr lang="en-US" sz="3200" dirty="0"/>
          </a:p>
          <a:p>
            <a:pPr algn="l"/>
            <a:endParaRPr lang="en-US" sz="3200" dirty="0"/>
          </a:p>
        </p:txBody>
      </p:sp>
    </p:spTree>
    <p:extLst>
      <p:ext uri="{BB962C8B-B14F-4D97-AF65-F5344CB8AC3E}">
        <p14:creationId xmlns:p14="http://schemas.microsoft.com/office/powerpoint/2010/main" val="2755533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6CEC7-734A-B37D-8B71-792E529EA156}"/>
              </a:ext>
            </a:extLst>
          </p:cNvPr>
          <p:cNvSpPr>
            <a:spLocks noGrp="1"/>
          </p:cNvSpPr>
          <p:nvPr>
            <p:ph type="title"/>
          </p:nvPr>
        </p:nvSpPr>
        <p:spPr/>
        <p:txBody>
          <a:bodyPr/>
          <a:lstStyle/>
          <a:p>
            <a:pPr algn="ctr"/>
            <a:r>
              <a:rPr lang="en-US" dirty="0"/>
              <a:t>State Award Evaluation</a:t>
            </a:r>
          </a:p>
        </p:txBody>
      </p:sp>
      <p:sp>
        <p:nvSpPr>
          <p:cNvPr id="3" name="Content Placeholder 2">
            <a:extLst>
              <a:ext uri="{FF2B5EF4-FFF2-40B4-BE49-F238E27FC236}">
                <a16:creationId xmlns:a16="http://schemas.microsoft.com/office/drawing/2014/main" id="{D9DF411D-BBE7-2F4B-A736-79C42EA6D981}"/>
              </a:ext>
            </a:extLst>
          </p:cNvPr>
          <p:cNvSpPr>
            <a:spLocks noGrp="1"/>
          </p:cNvSpPr>
          <p:nvPr>
            <p:ph idx="1"/>
          </p:nvPr>
        </p:nvSpPr>
        <p:spPr/>
        <p:txBody>
          <a:bodyPr/>
          <a:lstStyle/>
          <a:p>
            <a:r>
              <a:rPr lang="en-US" dirty="0"/>
              <a:t>Awards are grouped by membership size – small 1-20, medium 21-50, large 51-99, and extra large 100.  The awards are evaluated using a Scale of Points, included in the Award List located on the GCSC website.  The first place award winners are forwarded onto the South Atlantic Region of Garden Clubs and the National Garden Clubs, Inc. for award consideration.  </a:t>
            </a:r>
          </a:p>
          <a:p>
            <a:endParaRPr lang="en-US" dirty="0"/>
          </a:p>
        </p:txBody>
      </p:sp>
    </p:spTree>
    <p:extLst>
      <p:ext uri="{BB962C8B-B14F-4D97-AF65-F5344CB8AC3E}">
        <p14:creationId xmlns:p14="http://schemas.microsoft.com/office/powerpoint/2010/main" val="389400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59A5-C959-4FFC-9453-D577FB63D2AF}"/>
              </a:ext>
            </a:extLst>
          </p:cNvPr>
          <p:cNvSpPr>
            <a:spLocks noGrp="1"/>
          </p:cNvSpPr>
          <p:nvPr>
            <p:ph type="title"/>
          </p:nvPr>
        </p:nvSpPr>
        <p:spPr>
          <a:xfrm>
            <a:off x="838200" y="365125"/>
            <a:ext cx="10515600" cy="857185"/>
          </a:xfrm>
        </p:spPr>
        <p:txBody>
          <a:bodyPr/>
          <a:lstStyle/>
          <a:p>
            <a:pPr algn="ctr"/>
            <a:r>
              <a:rPr lang="en-US" dirty="0"/>
              <a:t>Award Scale of Points</a:t>
            </a:r>
          </a:p>
        </p:txBody>
      </p:sp>
      <p:sp>
        <p:nvSpPr>
          <p:cNvPr id="3" name="Content Placeholder 2">
            <a:extLst>
              <a:ext uri="{FF2B5EF4-FFF2-40B4-BE49-F238E27FC236}">
                <a16:creationId xmlns:a16="http://schemas.microsoft.com/office/drawing/2014/main" id="{05E98C42-71F3-F9FF-58C6-D6AA41077626}"/>
              </a:ext>
            </a:extLst>
          </p:cNvPr>
          <p:cNvSpPr>
            <a:spLocks noGrp="1"/>
          </p:cNvSpPr>
          <p:nvPr>
            <p:ph idx="1"/>
          </p:nvPr>
        </p:nvSpPr>
        <p:spPr>
          <a:xfrm>
            <a:off x="718457" y="1156996"/>
            <a:ext cx="10635343" cy="5019967"/>
          </a:xfrm>
        </p:spPr>
        <p:txBody>
          <a:bodyPr>
            <a:normAutofit fontScale="62500" lnSpcReduction="20000"/>
          </a:bodyPr>
          <a:lstStyle/>
          <a:p>
            <a:endParaRPr lang="en-US" b="1" dirty="0"/>
          </a:p>
          <a:p>
            <a:r>
              <a:rPr lang="en-US" b="1" dirty="0"/>
              <a:t>Presentation: </a:t>
            </a:r>
            <a:r>
              <a:rPr lang="en-US" dirty="0"/>
              <a:t>Neat, concise, includes all required information on the Application Form</a:t>
            </a:r>
          </a:p>
          <a:p>
            <a:pPr marL="0" indent="0">
              <a:buNone/>
            </a:pPr>
            <a:r>
              <a:rPr lang="en-US" dirty="0"/>
              <a:t> (3 sheets allowed) or the Book of Evidence, if required.			                 </a:t>
            </a:r>
            <a:r>
              <a:rPr lang="en-US" b="1" dirty="0"/>
              <a:t>5 pts.</a:t>
            </a:r>
          </a:p>
          <a:p>
            <a:pPr marL="0" indent="0">
              <a:buNone/>
            </a:pPr>
            <a:endParaRPr lang="en-US" dirty="0"/>
          </a:p>
          <a:p>
            <a:r>
              <a:rPr lang="en-US" b="1" dirty="0"/>
              <a:t>Achievement: </a:t>
            </a:r>
            <a:r>
              <a:rPr lang="en-US" dirty="0"/>
              <a:t>Scope of project, need and fulfillment, benefits, accomplishment, </a:t>
            </a:r>
          </a:p>
          <a:p>
            <a:pPr marL="0" indent="0">
              <a:buNone/>
            </a:pPr>
            <a:r>
              <a:rPr lang="en-US" dirty="0"/>
              <a:t>comprehensiveness of work, activities to attain goals, evaluation of goals reached,</a:t>
            </a:r>
          </a:p>
          <a:p>
            <a:pPr marL="0" indent="0">
              <a:buNone/>
            </a:pPr>
            <a:r>
              <a:rPr lang="en-US" dirty="0"/>
              <a:t>educational, prior planning, very brief history if continuing project, financial report, other.        											</a:t>
            </a:r>
            <a:r>
              <a:rPr lang="en-US" b="1" dirty="0"/>
              <a:t>65 pts	</a:t>
            </a:r>
          </a:p>
          <a:p>
            <a:r>
              <a:rPr lang="en-US" b="1" dirty="0"/>
              <a:t>Participation</a:t>
            </a:r>
            <a:r>
              <a:rPr lang="en-US" dirty="0"/>
              <a:t>: Size of club; involvement of members, community, government agencies,</a:t>
            </a:r>
          </a:p>
          <a:p>
            <a:pPr marL="0" indent="0">
              <a:buNone/>
            </a:pPr>
            <a:r>
              <a:rPr lang="en-US" dirty="0"/>
              <a:t>professionals, youth, residents in facilities, others. Not all of these need to be involved.</a:t>
            </a:r>
            <a:r>
              <a:rPr lang="en-US" b="1" dirty="0"/>
              <a:t>    15 pts.</a:t>
            </a:r>
            <a:r>
              <a:rPr lang="en-US" dirty="0"/>
              <a:t>                                                                 </a:t>
            </a:r>
            <a:br>
              <a:rPr lang="en-US" dirty="0"/>
            </a:br>
            <a:r>
              <a:rPr lang="en-US" dirty="0"/>
              <a:t>               </a:t>
            </a:r>
          </a:p>
          <a:p>
            <a:pPr marL="0" indent="0">
              <a:buNone/>
            </a:pPr>
            <a:r>
              <a:rPr lang="en-US" b="1" dirty="0"/>
              <a:t>Record or Documentation: S</a:t>
            </a:r>
            <a:r>
              <a:rPr lang="en-US" dirty="0"/>
              <a:t>upporting data (as applicable), clear, well-labeled and neatly attached, before and after photographs if applicable, landscape plan (does not have to be professionally drawn), financial report, letters of appreciation, community awards, newspaper/magazine articles (if possible), radio or TV script (if possible), etc. Photocopies are permitted</a:t>
            </a:r>
            <a:r>
              <a:rPr lang="en-US" b="1" dirty="0"/>
              <a:t>.		                                                     15 pts.	                                                                                                                                  </a:t>
            </a:r>
          </a:p>
          <a:p>
            <a:pPr marL="0" indent="0">
              <a:buNone/>
            </a:pPr>
            <a:endParaRPr lang="en-US" b="1" dirty="0"/>
          </a:p>
          <a:p>
            <a:r>
              <a:rPr lang="en-US" b="1" dirty="0"/>
              <a:t>Total 100 pts.</a:t>
            </a:r>
            <a:r>
              <a:rPr lang="en-US" dirty="0"/>
              <a:t> </a:t>
            </a:r>
          </a:p>
          <a:p>
            <a:endParaRPr lang="en-US" dirty="0"/>
          </a:p>
        </p:txBody>
      </p:sp>
    </p:spTree>
    <p:extLst>
      <p:ext uri="{BB962C8B-B14F-4D97-AF65-F5344CB8AC3E}">
        <p14:creationId xmlns:p14="http://schemas.microsoft.com/office/powerpoint/2010/main" val="429349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341F4-229C-F11A-8BEA-4A90F58273EC}"/>
              </a:ext>
            </a:extLst>
          </p:cNvPr>
          <p:cNvSpPr>
            <a:spLocks noGrp="1"/>
          </p:cNvSpPr>
          <p:nvPr>
            <p:ph type="title"/>
          </p:nvPr>
        </p:nvSpPr>
        <p:spPr/>
        <p:txBody>
          <a:bodyPr>
            <a:normAutofit/>
          </a:bodyPr>
          <a:lstStyle/>
          <a:p>
            <a:pPr algn="ctr"/>
            <a:r>
              <a:rPr lang="en-US" sz="6000" b="1" i="1" dirty="0"/>
              <a:t>Happy Writing</a:t>
            </a:r>
          </a:p>
        </p:txBody>
      </p:sp>
      <p:sp>
        <p:nvSpPr>
          <p:cNvPr id="3" name="Content Placeholder 2">
            <a:extLst>
              <a:ext uri="{FF2B5EF4-FFF2-40B4-BE49-F238E27FC236}">
                <a16:creationId xmlns:a16="http://schemas.microsoft.com/office/drawing/2014/main" id="{B8CBDFA4-081D-8FBB-51BA-88AB04557D8E}"/>
              </a:ext>
            </a:extLst>
          </p:cNvPr>
          <p:cNvSpPr>
            <a:spLocks noGrp="1"/>
          </p:cNvSpPr>
          <p:nvPr>
            <p:ph idx="1"/>
          </p:nvPr>
        </p:nvSpPr>
        <p:spPr>
          <a:xfrm>
            <a:off x="838200" y="1825625"/>
            <a:ext cx="10515600" cy="4871954"/>
          </a:xfrm>
        </p:spPr>
        <p:txBody>
          <a:bodyPr>
            <a:normAutofit fontScale="92500" lnSpcReduction="10000"/>
          </a:bodyPr>
          <a:lstStyle/>
          <a:p>
            <a:pPr algn="ctr"/>
            <a:r>
              <a:rPr lang="en-US" sz="7200" dirty="0"/>
              <a:t>Are you aware of the four new state awards under President’s Initiatives?</a:t>
            </a:r>
          </a:p>
          <a:p>
            <a:pPr algn="ctr"/>
            <a:endParaRPr lang="en-US" sz="7200" dirty="0"/>
          </a:p>
          <a:p>
            <a:pPr algn="ctr"/>
            <a:r>
              <a:rPr lang="en-US" sz="7200" dirty="0"/>
              <a:t>Any Questions???</a:t>
            </a:r>
          </a:p>
        </p:txBody>
      </p:sp>
    </p:spTree>
    <p:extLst>
      <p:ext uri="{BB962C8B-B14F-4D97-AF65-F5344CB8AC3E}">
        <p14:creationId xmlns:p14="http://schemas.microsoft.com/office/powerpoint/2010/main" val="800378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753</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Unlocking the Award Mystery</vt:lpstr>
      <vt:lpstr>The Garden Club Structure</vt:lpstr>
      <vt:lpstr>National Garden Clubs, Inc. By the Numbers for 2023 - 2024</vt:lpstr>
      <vt:lpstr>The Award Maze</vt:lpstr>
      <vt:lpstr>How are yearbooks and State Awards Evaluated ????</vt:lpstr>
      <vt:lpstr>Yearbook Focus Areas</vt:lpstr>
      <vt:lpstr>State Award Evaluation</vt:lpstr>
      <vt:lpstr>Award Scale of Points</vt:lpstr>
      <vt:lpstr>Happy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Sheehy</dc:creator>
  <cp:lastModifiedBy>Thomas Sheehy</cp:lastModifiedBy>
  <cp:revision>6</cp:revision>
  <dcterms:created xsi:type="dcterms:W3CDTF">2025-07-12T14:58:15Z</dcterms:created>
  <dcterms:modified xsi:type="dcterms:W3CDTF">2025-07-15T10:04:25Z</dcterms:modified>
</cp:coreProperties>
</file>